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65" r:id="rId12"/>
    <p:sldId id="266" r:id="rId13"/>
    <p:sldId id="267" r:id="rId14"/>
    <p:sldId id="268" r:id="rId15"/>
    <p:sldId id="269" r:id="rId16"/>
    <p:sldId id="276" r:id="rId17"/>
    <p:sldId id="263" r:id="rId18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3333CC"/>
    <a:srgbClr val="CCCCFF"/>
    <a:srgbClr val="99CC00"/>
    <a:srgbClr val="FF555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ลักษณะ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5AF15-5615-4075-BD1F-D798A213086C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CCBE-5168-4F7A-99C2-6D1C1E9214B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8212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FB429C-7E15-4F9A-95FD-1145513A6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4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18E03-8366-492A-8CBB-1D5B301AB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FBE3B-21AD-4836-98FB-FFD0A26A1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7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31DF9-3437-4DFC-8826-815EB31E8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D206C-AEB4-4D26-8761-61DF297E3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4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D3388-7EE7-4799-8B47-B4B2E5667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9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4A59-853F-4AFB-BA3A-6BA4A9DC9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1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7C33-5F18-486D-817F-43C4D4D5A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2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6FD69-8174-4572-B9C0-B08F6EC71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BC054-4E2B-47A9-B861-0CBBE8CC2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3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94202-0506-4A9F-8985-51231DBCE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9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th-TH" sz="2400">
                <a:latin typeface="굴림" pitchFamily="34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68D850B-1E66-40F9-8788-1B52806BD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th-TH" altLang="th-TH" sz="72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ยินดีต้อนรับ</a:t>
            </a:r>
            <a:endParaRPr lang="th-TH" sz="7200" b="1" dirty="0" smtClean="0"/>
          </a:p>
        </p:txBody>
      </p:sp>
      <p:sp>
        <p:nvSpPr>
          <p:cNvPr id="3075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560840" cy="4248472"/>
          </a:xfrm>
        </p:spPr>
        <p:txBody>
          <a:bodyPr/>
          <a:lstStyle/>
          <a:p>
            <a:pPr eaLnBrk="0" hangingPunct="0">
              <a:spcBef>
                <a:spcPts val="1800"/>
              </a:spcBef>
              <a:defRPr/>
            </a:pPr>
            <a:r>
              <a:rPr lang="th-TH" altLang="th-TH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คณะกรรมการประเมินคุณภาพภายใน</a:t>
            </a:r>
          </a:p>
          <a:p>
            <a:pPr eaLnBrk="0" hangingPunct="0">
              <a:spcBef>
                <a:spcPts val="1800"/>
              </a:spcBef>
              <a:defRPr/>
            </a:pPr>
            <a:r>
              <a:rPr lang="th-TH" altLang="th-TH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หลักสูตร..................................</a:t>
            </a:r>
          </a:p>
          <a:p>
            <a:pPr eaLnBrk="0" hangingPunct="0">
              <a:spcBef>
                <a:spcPts val="1800"/>
              </a:spcBef>
              <a:defRPr/>
            </a:pPr>
            <a:r>
              <a:rPr lang="th-TH" altLang="th-TH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คณะ.........................................</a:t>
            </a:r>
          </a:p>
          <a:p>
            <a:pPr eaLnBrk="0" hangingPunct="0">
              <a:spcBef>
                <a:spcPts val="1800"/>
              </a:spcBef>
              <a:defRPr/>
            </a:pPr>
            <a:r>
              <a:rPr lang="th-TH" altLang="th-TH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 มหาวิทยาลัยราช</a:t>
            </a:r>
            <a:r>
              <a:rPr lang="th-TH" altLang="th-TH" sz="4000" b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ภัฏ</a:t>
            </a:r>
            <a:r>
              <a:rPr lang="th-TH" altLang="th-TH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ยะลา</a:t>
            </a:r>
            <a:endParaRPr lang="en-US" altLang="th-TH" sz="40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altLang="th-TH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วันที่.....................................................</a:t>
            </a:r>
            <a:endParaRPr lang="th-TH" sz="5400" dirty="0"/>
          </a:p>
          <a:p>
            <a:pPr eaLnBrk="1" hangingPunct="1"/>
            <a:endParaRPr lang="th-TH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th-TH" altLang="th-TH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ผลการประเมินตนเอง</a:t>
            </a:r>
            <a:endParaRPr lang="th-TH" dirty="0"/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18016"/>
              </p:ext>
            </p:extLst>
          </p:nvPr>
        </p:nvGraphicFramePr>
        <p:xfrm>
          <a:off x="611561" y="1484784"/>
          <a:ext cx="7992889" cy="2560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6544"/>
                <a:gridCol w="1573809"/>
                <a:gridCol w="1522536"/>
              </a:tblGrid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</a:t>
                      </a: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การกำกับมาตรฐาน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ผ่านเกณฑ์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ไม่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ผ่านเกณฑ์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ระบุเหตุผล</a:t>
                      </a:r>
                      <a:endParaRPr lang="en-US" sz="28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หากไม่ผ่านเกณฑ์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3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 การปรับปรุงหลักสูตรตามรอบระยะเวลาที่กำหนด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6237" y="580526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เลือกเฉพาะที่รับการประเมิน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342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th-TH" altLang="th-TH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ผลการประเมินตนเอง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47521"/>
              </p:ext>
            </p:extLst>
          </p:nvPr>
        </p:nvGraphicFramePr>
        <p:xfrm>
          <a:off x="611559" y="1988840"/>
          <a:ext cx="8064897" cy="35283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8713"/>
                <a:gridCol w="1656184"/>
              </a:tblGrid>
              <a:tr h="1052668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 2. บัณฑิต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10526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2.1 คุณภาพบัณฑิตตามกรอบมาตรฐานคุณวุฒิระดับอุดมศึกษาแห่งชาติ</a:t>
                      </a:r>
                      <a:endParaRPr lang="en-US" sz="2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9774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 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2.2 การได้งานทำหรือผลงานวิจัยของผู้สำเร็จการศึกษา</a:t>
                      </a:r>
                      <a:endParaRPr lang="en-US" sz="2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4558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เฉลี่ยคะแนนองค์ประกอบที่ 2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26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th-TH" altLang="th-TH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ผลการประเมินตนเอง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23794"/>
              </p:ext>
            </p:extLst>
          </p:nvPr>
        </p:nvGraphicFramePr>
        <p:xfrm>
          <a:off x="755576" y="1556792"/>
          <a:ext cx="7776864" cy="30296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48672"/>
                <a:gridCol w="1728192"/>
              </a:tblGrid>
              <a:tr h="792088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 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นักศึกษา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8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3.1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การรับนักศึกษา</a:t>
                      </a:r>
                      <a:endParaRPr lang="en-US" sz="1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3.2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การส่งเสริมและพัฒนานักศึกษา</a:t>
                      </a:r>
                      <a:endParaRPr lang="en-US" sz="1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3.3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ผลที่เกิดกับนักศึกษา</a:t>
                      </a:r>
                      <a:endParaRPr lang="en-US" sz="1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673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เฉลี่ยคะแนนองค์ประกอบที่ 3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06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th-TH" altLang="th-TH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ผลการประเมินตนเอง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696587"/>
              </p:ext>
            </p:extLst>
          </p:nvPr>
        </p:nvGraphicFramePr>
        <p:xfrm>
          <a:off x="539554" y="2156301"/>
          <a:ext cx="7848870" cy="25688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20678"/>
                <a:gridCol w="1728192"/>
              </a:tblGrid>
              <a:tr h="41783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 </a:t>
                      </a: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อาจารย์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632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4.1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การบริหารพัฒนาอาจารย์</a:t>
                      </a:r>
                      <a:endParaRPr lang="en-US" sz="1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2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4.2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คุณภาพอาจารย์</a:t>
                      </a:r>
                      <a:endParaRPr lang="en-US" sz="1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2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4.3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ผลที่เกิดกับอาจารย์</a:t>
                      </a:r>
                      <a:endParaRPr lang="en-US" sz="1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2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2159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เฉลี่ยคะแนนองค์ประกอบที่ 4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06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th-TH" altLang="th-TH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ผลการประเมินตนเอง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018885"/>
              </p:ext>
            </p:extLst>
          </p:nvPr>
        </p:nvGraphicFramePr>
        <p:xfrm>
          <a:off x="467541" y="1584802"/>
          <a:ext cx="8064899" cy="47191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96747"/>
                <a:gridCol w="1368152"/>
              </a:tblGrid>
              <a:tr h="10444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 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2800" b="1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หลักสูตร การเรียน การสอน 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ประเมิน ผู้เรียน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 anchor="ctr"/>
                </a:tc>
              </a:tr>
              <a:tr h="583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5.1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สาระของรายวิชาในหลักสูตร</a:t>
                      </a:r>
                      <a:endParaRPr lang="en-US" sz="2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5.2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การวางระบบผู้สอนและกระบวนการ จัดการเรียนการสอน</a:t>
                      </a:r>
                      <a:endParaRPr lang="en-US" sz="2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5.3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การประเมินผู้เรียน</a:t>
                      </a:r>
                      <a:endParaRPr lang="en-US" sz="2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/>
                </a:tc>
              </a:tr>
              <a:tr h="10801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5.4 ผลการดำเนินงานหลักสูตรตามกรอบมาตรฐานคุณวุฒิระดับอุดมศึกษาแห่งชาติ</a:t>
                      </a:r>
                      <a:endParaRPr lang="en-US" sz="2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/>
                </a:tc>
              </a:tr>
              <a:tr h="348151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เฉลี่ยคะแนนองค์ประกอบที่ 5</a:t>
                      </a:r>
                      <a:endParaRPr lang="en-US" sz="28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55953" marR="55953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06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th-TH" altLang="th-TH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ผลการประเมินตนเอง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54191"/>
              </p:ext>
            </p:extLst>
          </p:nvPr>
        </p:nvGraphicFramePr>
        <p:xfrm>
          <a:off x="611560" y="1916832"/>
          <a:ext cx="7704856" cy="18408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4696"/>
                <a:gridCol w="1440160"/>
              </a:tblGrid>
              <a:tr h="77089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 </a:t>
                      </a: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สิ่งสนับสนุน การเรียนรู้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643275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ตัวบ่งชี้ 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6.1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สิ่งสนับสนุนการเรียนรู้</a:t>
                      </a:r>
                      <a:endParaRPr lang="en-US" sz="1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2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352425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เฉลี่ยคะแนนองค์ประกอบที่ </a:t>
                      </a:r>
                      <a:r>
                        <a:rPr lang="en-US" sz="28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sz="1200" b="1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2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06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ผลการประเมินตนเอง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736304"/>
          </a:xfrm>
        </p:spPr>
        <p:txBody>
          <a:bodyPr/>
          <a:lstStyle/>
          <a:p>
            <a:pPr marL="0" indent="0" algn="ctr">
              <a:buNone/>
            </a:pP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หลักสูตรดำเนินการ </a:t>
            </a:r>
            <a:r>
              <a:rPr lang="th-TH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ผ่าน/ไม่ผ่าน 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เกณฑ์มาตรฐาน โดยมี</a:t>
            </a:r>
          </a:p>
          <a:p>
            <a:pPr marL="0" indent="0" algn="ctr">
              <a:buNone/>
            </a:pP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คะแนนประเมินตนเองรวมทุกตัวบ่งชี้ในองค์ประกอบที่  2- 6 ได้คะแนนเฉลี่ยเท่ากับ .....................คะแนน</a:t>
            </a:r>
          </a:p>
          <a:p>
            <a:pPr marL="0" indent="0" algn="ctr">
              <a:buNone/>
            </a:pP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อยู่ในระดับ....................................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537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ขอบคุณค่ะ</a:t>
            </a:r>
            <a:endParaRPr lang="th-TH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54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4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itchFamily="34" charset="-34"/>
                <a:cs typeface="TH SarabunPSK" pitchFamily="34" charset="-34"/>
              </a:rPr>
              <a:t>รายชื่อกรรมการประเมินคุณภาพภายใน</a:t>
            </a:r>
            <a:endParaRPr lang="th-TH" sz="4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AutoNum type="arabicPeriod"/>
            </a:pPr>
            <a:r>
              <a:rPr lang="th-TH" altLang="th-TH" b="1" dirty="0" smtClean="0">
                <a:latin typeface="TH SarabunPSK" pitchFamily="34" charset="-34"/>
                <a:cs typeface="TH SarabunPSK" pitchFamily="34" charset="-34"/>
              </a:rPr>
              <a:t>................................................          ประธานกรรมการ</a:t>
            </a:r>
          </a:p>
          <a:p>
            <a:pPr>
              <a:buFontTx/>
              <a:buAutoNum type="arabicPeriod"/>
            </a:pPr>
            <a:r>
              <a:rPr lang="th-TH" altLang="th-TH" b="1" dirty="0" smtClean="0">
                <a:latin typeface="TH SarabunPSK" pitchFamily="34" charset="-34"/>
                <a:cs typeface="TH SarabunPSK" pitchFamily="34" charset="-34"/>
              </a:rPr>
              <a:t>................................................          กรรมการ</a:t>
            </a:r>
          </a:p>
          <a:p>
            <a:pPr>
              <a:buFontTx/>
              <a:buAutoNum type="arabicPeriod"/>
            </a:pPr>
            <a:r>
              <a:rPr lang="th-TH" altLang="th-TH" b="1" dirty="0" smtClean="0">
                <a:latin typeface="TH SarabunPSK" pitchFamily="34" charset="-34"/>
                <a:cs typeface="TH SarabunPSK" pitchFamily="34" charset="-34"/>
              </a:rPr>
              <a:t>................................................	กรรมการและเลขานุการ</a:t>
            </a:r>
            <a:endParaRPr lang="en-US" alt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Tx/>
              <a:buAutoNum type="arabicPeriod"/>
            </a:pPr>
            <a:r>
              <a:rPr lang="th-TH" altLang="th-TH" b="1" dirty="0">
                <a:latin typeface="TH SarabunPSK" pitchFamily="34" charset="-34"/>
                <a:cs typeface="TH SarabunPSK" pitchFamily="34" charset="-34"/>
              </a:rPr>
              <a:t>................................................	</a:t>
            </a:r>
            <a:r>
              <a:rPr lang="th-TH" altLang="th-TH" b="1" dirty="0" smtClean="0">
                <a:latin typeface="TH SarabunPSK" pitchFamily="34" charset="-34"/>
                <a:cs typeface="TH SarabunPSK" pitchFamily="34" charset="-34"/>
              </a:rPr>
              <a:t>ผู้ช่วยเลขานุการ</a:t>
            </a:r>
            <a:endParaRPr lang="en-US" altLang="th-TH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alt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FontTx/>
              <a:buAutoNum type="arabicPeriod"/>
            </a:pPr>
            <a:endParaRPr lang="en-US" alt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360636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ประวัติความ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เป็นมาของหลักสูตร</a:t>
            </a:r>
            <a:endParaRPr lang="th-TH" sz="4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h-TH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9311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ปรัชญาของหลักสูตร</a:t>
            </a:r>
          </a:p>
          <a:p>
            <a:pPr marL="0" indent="0">
              <a:buNone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วัตถุประสงค์ของหลักสูตร</a:t>
            </a:r>
          </a:p>
          <a:p>
            <a:pPr marL="0" indent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 ......................................................................................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79727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อาจารย์ประจำหลักสูตรและบุคลากรสายสนับสนุน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(ถ้ามี)</a:t>
            </a: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ชื่อ-สกุล......................................................ตำแหน่ง..................................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ชื่อ-สกุล......................................................ตำแหน่ง..................................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ชื่อ-สกุล......................................................ตำแหน่ง..................................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ชื่อ-สกุล......................................................ตำแหน่ง..................................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ชื่อ-สกุล......................................................ตำแหน่ง..................................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ชื่อ-สกุล......................................................ตำแหน่ง..................................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428291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จำนวนนักศึกษา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มีจำนวนนักศึกษาทั้งหมด..............คน ดังนี้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58348"/>
              </p:ext>
            </p:extLst>
          </p:nvPr>
        </p:nvGraphicFramePr>
        <p:xfrm>
          <a:off x="611560" y="2708920"/>
          <a:ext cx="7920880" cy="12241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1140"/>
                <a:gridCol w="1481140"/>
                <a:gridCol w="1738730"/>
                <a:gridCol w="1609935"/>
                <a:gridCol w="1609935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th-TH" sz="32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645016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1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th-TH" altLang="th-TH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ผลการประเมินตนเอง</a:t>
            </a:r>
            <a:endParaRPr lang="th-TH" dirty="0"/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10887"/>
              </p:ext>
            </p:extLst>
          </p:nvPr>
        </p:nvGraphicFramePr>
        <p:xfrm>
          <a:off x="611561" y="1484784"/>
          <a:ext cx="7992889" cy="40831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6544"/>
                <a:gridCol w="1573809"/>
                <a:gridCol w="1522536"/>
              </a:tblGrid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</a:t>
                      </a: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การกำกับมาตรฐาน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ผ่านเกณฑ์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ไม่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ผ่านเกณฑ์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ระบุเหตุผล</a:t>
                      </a:r>
                      <a:endParaRPr lang="en-US" sz="28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หากไม่ผ่านเกณฑ์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1096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บ่งชี้ 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1.1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การบริหารจัดการหลักสูตร ตามเกณฑ์มาตรฐานหลักสูตรที่กำหนดโดย </a:t>
                      </a:r>
                      <a:r>
                        <a:rPr lang="th-TH" sz="28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สกอ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en-US" sz="2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8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3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จำนวนอาจารย์ประจำหลักสูตร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คุณสมบัติของอาจารย์ประจำหลักสูตร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คุณสมบัติของผู้รับผิดชอบหลักสูตร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6237" y="580526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เลือกเฉพาะที่รับการประเมิน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627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th-TH" altLang="th-TH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ผลการประเมินตนเอง</a:t>
            </a:r>
            <a:endParaRPr lang="th-TH" dirty="0"/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470134"/>
              </p:ext>
            </p:extLst>
          </p:nvPr>
        </p:nvGraphicFramePr>
        <p:xfrm>
          <a:off x="611561" y="1484784"/>
          <a:ext cx="7992889" cy="4267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6544"/>
                <a:gridCol w="1573809"/>
                <a:gridCol w="1522536"/>
              </a:tblGrid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</a:t>
                      </a: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การกำกับมาตรฐาน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ผ่านเกณฑ์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ไม่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ผ่านเกณฑ์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ระบุเหตุผล</a:t>
                      </a:r>
                      <a:endParaRPr lang="en-US" sz="28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หากไม่ผ่านเกณฑ์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3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คุณสมบัติของอาจารย์ผู้สอน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คุณสมบัติของอาจารย์ที่ปรึกษาวิทยานิพนธ์หลักและอาจารย์ที่ปรึกษาค้นคว้าอิสระ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คุณสมบัติของอาจารย์ที่ปรึกษาวิทยานิพนธ์ร่วม (ถ้ามี)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 คุณสมบัติของอาจารย์ผู้สอบวิทยานิพนธ์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6237" y="580526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เลือกเฉพาะที่รับการประเมิน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22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th-TH" altLang="th-TH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ผลการประเมินตนเอง</a:t>
            </a:r>
            <a:endParaRPr lang="th-TH" dirty="0"/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64740"/>
              </p:ext>
            </p:extLst>
          </p:nvPr>
        </p:nvGraphicFramePr>
        <p:xfrm>
          <a:off x="611561" y="1484784"/>
          <a:ext cx="7992889" cy="4267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6544"/>
                <a:gridCol w="1573809"/>
                <a:gridCol w="1522536"/>
              </a:tblGrid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องค์ประกอบ</a:t>
                      </a:r>
                      <a:r>
                        <a:rPr lang="en-US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การกำกับมาตรฐาน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ผ่านเกณฑ์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ไม่</a:t>
                      </a: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ผ่านเกณฑ์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ระบุเหตุผล</a:t>
                      </a:r>
                      <a:endParaRPr lang="en-US" sz="28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หากไม่ผ่านเกณฑ์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3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8. การตีพิมพ์เผยแพร่ผลงานของผู้สำเร็จการศึกษา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 ภาระงานของอาจารย์ที่ปรึกษาวิทยานิพนธ์                     และการค้นคว้าอิสระในระดับบัณฑิตศึกษา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10. อาจารย์ที่ปรึกษาวิทยานิพนธ์และการค้นคว้าอิสระในระดับบัณฑิตศึกษามีผลงานวิจัยอย่างต่อเนื่องและสม่ำเสมอ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6237" y="5805264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เลือกเฉพาะที่รับการประเมิน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335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แม่แบบการออกแบบแนวนอนและแนวตั้ง">
  <a:themeElements>
    <a:clrScheme name="Default Design 10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แม่แบบการออกแบบแนวนอนและแนวตั้ง</Template>
  <TotalTime>623</TotalTime>
  <Words>586</Words>
  <Application>Microsoft Office PowerPoint</Application>
  <PresentationFormat>นำเสนอทางหน้าจอ (4:3)</PresentationFormat>
  <Paragraphs>136</Paragraphs>
  <Slides>17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4" baseType="lpstr">
      <vt:lpstr>Century Gothic</vt:lpstr>
      <vt:lpstr>Cordia New</vt:lpstr>
      <vt:lpstr>굴림</vt:lpstr>
      <vt:lpstr>TH SarabunPSK</vt:lpstr>
      <vt:lpstr>Times New Roman</vt:lpstr>
      <vt:lpstr>Wingdings</vt:lpstr>
      <vt:lpstr>แม่แบบการออกแบบแนวนอนและแนวตั้ง</vt:lpstr>
      <vt:lpstr>ยินดีต้อนรับ</vt:lpstr>
      <vt:lpstr>รายชื่อกรรมการประเมินคุณภาพภายใน</vt:lpstr>
      <vt:lpstr>ประวัติความเป็นมาของหลักสูตร</vt:lpstr>
      <vt:lpstr>งานนำเสนอ PowerPoint</vt:lpstr>
      <vt:lpstr>อาจารย์ประจำหลักสูตรและบุคลากรสายสนับสนุน (ถ้ามี)</vt:lpstr>
      <vt:lpstr>จำนวนนักศึกษา</vt:lpstr>
      <vt:lpstr>ผลการประเมินตนเอง</vt:lpstr>
      <vt:lpstr>ผลการประเมินตนเอง</vt:lpstr>
      <vt:lpstr>ผลการประเมินตนเอง</vt:lpstr>
      <vt:lpstr>ผลการประเมินตนเอง</vt:lpstr>
      <vt:lpstr>ผลการประเมินตนเอง</vt:lpstr>
      <vt:lpstr>ผลการประเมินตนเอง</vt:lpstr>
      <vt:lpstr>ผลการประเมินตนเอง</vt:lpstr>
      <vt:lpstr>ผลการประเมินตนเอง</vt:lpstr>
      <vt:lpstr>ผลการประเมินตนเอง</vt:lpstr>
      <vt:lpstr>ผลการประเมินตนเอง</vt:lpstr>
      <vt:lpstr>ขอบคุณค่ะ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ยินดีต้อนรับ</dc:title>
  <dc:creator>Windows User</dc:creator>
  <cp:lastModifiedBy>ADMIN</cp:lastModifiedBy>
  <cp:revision>15</cp:revision>
  <cp:lastPrinted>2015-08-21T11:31:17Z</cp:lastPrinted>
  <dcterms:created xsi:type="dcterms:W3CDTF">2015-08-20T15:56:13Z</dcterms:created>
  <dcterms:modified xsi:type="dcterms:W3CDTF">2020-06-01T07:33:58Z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TC100690401054</vt:lpwstr>
  </property>
</Properties>
</file>